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0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9"/>
  </p:notesMasterIdLst>
  <p:handoutMasterIdLst>
    <p:handoutMasterId r:id="rId30"/>
  </p:handoutMasterIdLst>
  <p:sldIdLst>
    <p:sldId id="286" r:id="rId2"/>
    <p:sldId id="285" r:id="rId3"/>
    <p:sldId id="287" r:id="rId4"/>
    <p:sldId id="259" r:id="rId5"/>
    <p:sldId id="288" r:id="rId6"/>
    <p:sldId id="269" r:id="rId7"/>
    <p:sldId id="289" r:id="rId8"/>
    <p:sldId id="270" r:id="rId9"/>
    <p:sldId id="265" r:id="rId10"/>
    <p:sldId id="272" r:id="rId11"/>
    <p:sldId id="264" r:id="rId12"/>
    <p:sldId id="271" r:id="rId13"/>
    <p:sldId id="266" r:id="rId14"/>
    <p:sldId id="263" r:id="rId15"/>
    <p:sldId id="274" r:id="rId16"/>
    <p:sldId id="275" r:id="rId17"/>
    <p:sldId id="276" r:id="rId18"/>
    <p:sldId id="277" r:id="rId19"/>
    <p:sldId id="278" r:id="rId20"/>
    <p:sldId id="267" r:id="rId21"/>
    <p:sldId id="279" r:id="rId22"/>
    <p:sldId id="280" r:id="rId23"/>
    <p:sldId id="281" r:id="rId24"/>
    <p:sldId id="282" r:id="rId25"/>
    <p:sldId id="268" r:id="rId26"/>
    <p:sldId id="284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26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030D4-ED59-F64A-BE1F-F546315E47A8}" type="datetime1">
              <a:rPr lang="en-US" smtClean="0"/>
              <a:t>9/17/12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D46E9-2EDA-8344-8B03-46A344790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570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62554-A2F5-2C48-BBCD-021A6FFC993C}" type="datetime1">
              <a:rPr lang="en-US" smtClean="0"/>
              <a:t>9/17/12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AF0DD-780B-0E44-96D4-5F0ABA7CD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52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AF0DD-780B-0E44-96D4-5F0ABA7CDC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8/14/12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8/14/12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8/14/12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8/14/12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8/14/12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8/14/12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8/14/12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8/14/12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8/14/12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8/14/12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8/14/12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60760"/>
            <a:ext cx="8229601" cy="915005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670" y="1284941"/>
            <a:ext cx="8222130" cy="3999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8/14/12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indent="0" algn="l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None/>
        <a:defRPr sz="32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67345" y="2113018"/>
            <a:ext cx="8702900" cy="448496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/>
              <a:t>Suren </a:t>
            </a:r>
            <a:r>
              <a:rPr lang="en-US" sz="2400" b="1" dirty="0" smtClean="0"/>
              <a:t>Byna</a:t>
            </a:r>
            <a:endParaRPr lang="en-US" sz="1400" dirty="0" smtClean="0"/>
          </a:p>
          <a:p>
            <a:r>
              <a:rPr lang="en-US" sz="1800" dirty="0" smtClean="0"/>
              <a:t>J. </a:t>
            </a:r>
            <a:r>
              <a:rPr lang="en-US" sz="1800" dirty="0"/>
              <a:t>Chou, </a:t>
            </a:r>
            <a:r>
              <a:rPr lang="en-US" sz="1800" dirty="0" smtClean="0"/>
              <a:t>O. </a:t>
            </a:r>
            <a:r>
              <a:rPr lang="en-US" sz="1800" dirty="0" err="1"/>
              <a:t>Rübel</a:t>
            </a:r>
            <a:r>
              <a:rPr lang="en-US" sz="1800" dirty="0"/>
              <a:t>, Prabhat, </a:t>
            </a:r>
            <a:r>
              <a:rPr lang="en-US" sz="1800" dirty="0" smtClean="0"/>
              <a:t>H. </a:t>
            </a:r>
            <a:r>
              <a:rPr lang="en-US" sz="1800" dirty="0"/>
              <a:t>Karimabadi, </a:t>
            </a:r>
            <a:r>
              <a:rPr lang="en-US" sz="1800" dirty="0" smtClean="0"/>
              <a:t>W. </a:t>
            </a:r>
            <a:r>
              <a:rPr lang="en-US" sz="1800" dirty="0"/>
              <a:t>S. </a:t>
            </a:r>
            <a:r>
              <a:rPr lang="en-US" sz="1800" dirty="0" err="1"/>
              <a:t>Daughton</a:t>
            </a:r>
            <a:r>
              <a:rPr lang="en-US" sz="1800" dirty="0"/>
              <a:t>, </a:t>
            </a:r>
            <a:r>
              <a:rPr lang="en-US" sz="1800" dirty="0" smtClean="0"/>
              <a:t>V. </a:t>
            </a:r>
            <a:r>
              <a:rPr lang="en-US" sz="1800" dirty="0" err="1"/>
              <a:t>Roytershteynz</a:t>
            </a:r>
            <a:r>
              <a:rPr lang="en-US" sz="1800" dirty="0"/>
              <a:t>, E. </a:t>
            </a:r>
            <a:r>
              <a:rPr lang="en-US" sz="1800" dirty="0" smtClean="0"/>
              <a:t>W. </a:t>
            </a:r>
            <a:r>
              <a:rPr lang="en-US" sz="1800" dirty="0"/>
              <a:t>Bethel, </a:t>
            </a:r>
            <a:r>
              <a:rPr lang="en-US" sz="1800" dirty="0" smtClean="0"/>
              <a:t>M. </a:t>
            </a:r>
            <a:r>
              <a:rPr lang="en-US" sz="1800" dirty="0" err="1"/>
              <a:t>Howison</a:t>
            </a:r>
            <a:r>
              <a:rPr lang="en-US" sz="1800" dirty="0"/>
              <a:t>, </a:t>
            </a:r>
            <a:r>
              <a:rPr lang="en-US" sz="1800" dirty="0" smtClean="0"/>
              <a:t>K.-J. </a:t>
            </a:r>
            <a:r>
              <a:rPr lang="en-US" sz="1800" dirty="0"/>
              <a:t>Hsu, </a:t>
            </a:r>
            <a:r>
              <a:rPr lang="en-US" sz="1800" dirty="0" smtClean="0"/>
              <a:t>K.-W. </a:t>
            </a:r>
            <a:r>
              <a:rPr lang="en-US" sz="1800" dirty="0"/>
              <a:t>Lin, </a:t>
            </a:r>
            <a:r>
              <a:rPr lang="en-US" sz="1800" dirty="0" smtClean="0"/>
              <a:t>A. </a:t>
            </a:r>
            <a:r>
              <a:rPr lang="en-US" sz="1800" dirty="0"/>
              <a:t>Shoshani, </a:t>
            </a:r>
            <a:r>
              <a:rPr lang="en-US" sz="1800" dirty="0" smtClean="0"/>
              <a:t>A. </a:t>
            </a:r>
            <a:r>
              <a:rPr lang="en-US" sz="1800" dirty="0" err="1"/>
              <a:t>Uselton</a:t>
            </a:r>
            <a:r>
              <a:rPr lang="en-US" sz="1800" dirty="0"/>
              <a:t>, and </a:t>
            </a:r>
            <a:r>
              <a:rPr lang="en-US" sz="1800" dirty="0" smtClean="0"/>
              <a:t>K. </a:t>
            </a:r>
            <a:r>
              <a:rPr lang="en-US" sz="1800" dirty="0"/>
              <a:t>Wu</a:t>
            </a:r>
          </a:p>
          <a:p>
            <a:endParaRPr lang="en-US" sz="1600" dirty="0" smtClean="0"/>
          </a:p>
          <a:p>
            <a:r>
              <a:rPr lang="en-US" sz="1600" b="1" dirty="0"/>
              <a:t>Lawrence Berkeley National Laboratory </a:t>
            </a:r>
          </a:p>
          <a:p>
            <a:r>
              <a:rPr lang="en-US" sz="1600" dirty="0" smtClean="0"/>
              <a:t>Tsinghua </a:t>
            </a:r>
            <a:r>
              <a:rPr lang="en-US" sz="1600" dirty="0"/>
              <a:t>University, </a:t>
            </a:r>
            <a:r>
              <a:rPr lang="en-US" sz="1600" dirty="0" smtClean="0"/>
              <a:t>Taiwan</a:t>
            </a:r>
            <a:endParaRPr lang="en-US" sz="1600" dirty="0"/>
          </a:p>
          <a:p>
            <a:r>
              <a:rPr lang="en-US" sz="1600" dirty="0"/>
              <a:t>University of California - San </a:t>
            </a:r>
            <a:r>
              <a:rPr lang="en-US" sz="1600" dirty="0" smtClean="0"/>
              <a:t>Diego</a:t>
            </a:r>
          </a:p>
          <a:p>
            <a:r>
              <a:rPr lang="en-US" sz="1600" dirty="0"/>
              <a:t>Los Alamos National </a:t>
            </a:r>
            <a:r>
              <a:rPr lang="en-US" sz="1600" dirty="0" smtClean="0"/>
              <a:t>Laboratory</a:t>
            </a:r>
          </a:p>
          <a:p>
            <a:r>
              <a:rPr lang="en-US" sz="1600" dirty="0" smtClean="0"/>
              <a:t>Brown University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7345" y="364199"/>
            <a:ext cx="8521590" cy="1417831"/>
          </a:xfrm>
        </p:spPr>
        <p:txBody>
          <a:bodyPr>
            <a:scene3d>
              <a:camera prst="orthographicFront">
                <a:rot lat="0" lon="60000" rev="0"/>
              </a:camera>
              <a:lightRig rig="threePt" dir="t"/>
            </a:scene3d>
          </a:bodyPr>
          <a:lstStyle/>
          <a:p>
            <a:pPr marL="182880" indent="0">
              <a:buNone/>
            </a:pPr>
            <a:r>
              <a:rPr lang="en-US" sz="3600" b="0" dirty="0">
                <a:solidFill>
                  <a:srgbClr val="0000FF"/>
                </a:solidFill>
                <a:effectLst/>
                <a:latin typeface="Georgia"/>
                <a:cs typeface="Georgia"/>
              </a:rPr>
              <a:t>Parallel </a:t>
            </a:r>
            <a:r>
              <a:rPr lang="en-US" sz="3600" b="0" dirty="0" smtClean="0">
                <a:solidFill>
                  <a:srgbClr val="0000FF"/>
                </a:solidFill>
                <a:effectLst/>
                <a:latin typeface="Georgia"/>
                <a:cs typeface="Georgia"/>
              </a:rPr>
              <a:t>Data Storage, </a:t>
            </a:r>
            <a:r>
              <a:rPr lang="en-US" sz="3600" b="0" dirty="0">
                <a:solidFill>
                  <a:srgbClr val="0000FF"/>
                </a:solidFill>
                <a:effectLst/>
                <a:latin typeface="Georgia"/>
                <a:cs typeface="Georgia"/>
              </a:rPr>
              <a:t>Analysis, and Visualization of a Trillion </a:t>
            </a:r>
            <a:r>
              <a:rPr lang="en-US" sz="3600" b="0" dirty="0" smtClean="0">
                <a:solidFill>
                  <a:srgbClr val="0000FF"/>
                </a:solidFill>
                <a:effectLst/>
                <a:latin typeface="Georgia"/>
                <a:cs typeface="Georgia"/>
              </a:rPr>
              <a:t>Particles</a:t>
            </a:r>
            <a:endParaRPr lang="en-US" sz="3600" b="0" dirty="0">
              <a:solidFill>
                <a:srgbClr val="0000FF"/>
              </a:solidFill>
              <a:effectLst/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3067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Hybrid Parallel FastQuery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0696" y="1270093"/>
            <a:ext cx="4289434" cy="5380392"/>
          </a:xfrm>
        </p:spPr>
        <p:txBody>
          <a:bodyPr>
            <a:normAutofit/>
          </a:bodyPr>
          <a:lstStyle/>
          <a:p>
            <a:pPr marL="454025" indent="-407988">
              <a:buFont typeface="Wingdings" charset="2"/>
              <a:buChar char="²"/>
            </a:pPr>
            <a:r>
              <a:rPr lang="en-US" sz="2000" dirty="0" smtClean="0"/>
              <a:t>FastQuery: An API to query arbitrary scientific data formats</a:t>
            </a:r>
          </a:p>
          <a:p>
            <a:pPr marL="454025" indent="-407988">
              <a:buFont typeface="Wingdings" charset="2"/>
              <a:buChar char="²"/>
            </a:pPr>
            <a:r>
              <a:rPr lang="en-US" sz="2000" dirty="0" smtClean="0"/>
              <a:t>Uses FastBit indexing and querying technology</a:t>
            </a:r>
          </a:p>
          <a:p>
            <a:pPr marL="454025" indent="-407988">
              <a:buFont typeface="Wingdings" charset="2"/>
              <a:buChar char="²"/>
            </a:pPr>
            <a:r>
              <a:rPr lang="en-US" sz="2000" dirty="0" smtClean="0"/>
              <a:t>Parallel implementation previously used MPI-only</a:t>
            </a:r>
          </a:p>
          <a:p>
            <a:pPr marL="454025" indent="-407988">
              <a:buFont typeface="Wingdings" charset="2"/>
              <a:buChar char="²"/>
            </a:pPr>
            <a:r>
              <a:rPr lang="en-US" sz="2000" dirty="0" smtClean="0"/>
              <a:t>Recent implementation uses hybrid parallelism to utilize multicore CPUs</a:t>
            </a:r>
          </a:p>
          <a:p>
            <a:pPr marL="774065" lvl="1" indent="-407988">
              <a:buFont typeface="Courier New"/>
              <a:buChar char="o"/>
            </a:pPr>
            <a:r>
              <a:rPr lang="en-US" sz="1800" dirty="0" smtClean="0"/>
              <a:t>MPI tasks spawn a fixed number of threads (used </a:t>
            </a:r>
            <a:r>
              <a:rPr lang="en-US" sz="1800" dirty="0" err="1" smtClean="0"/>
              <a:t>Pthreads</a:t>
            </a:r>
            <a:r>
              <a:rPr lang="en-US" sz="1800" dirty="0" smtClean="0"/>
              <a:t>)</a:t>
            </a:r>
          </a:p>
          <a:p>
            <a:pPr marL="774065" lvl="1" indent="-407988">
              <a:buFont typeface="Courier New"/>
              <a:buChar char="o"/>
            </a:pPr>
            <a:r>
              <a:rPr lang="en-US" sz="1800" dirty="0" smtClean="0"/>
              <a:t>Threads perform indexing and querying functions on fixed size sub-arrays of data assigned to them</a:t>
            </a:r>
            <a:endParaRPr lang="en-US" sz="1800" dirty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 descr="fastqu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140" y="1940141"/>
            <a:ext cx="4023860" cy="32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5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Visualization Challenge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480696" y="1376914"/>
            <a:ext cx="8206104" cy="2038682"/>
          </a:xfrm>
        </p:spPr>
        <p:txBody>
          <a:bodyPr>
            <a:normAutofit/>
          </a:bodyPr>
          <a:lstStyle/>
          <a:p>
            <a:pPr marL="454025" indent="-407988">
              <a:buFont typeface="Wingdings" charset="2"/>
              <a:buChar char="²"/>
            </a:pPr>
            <a:r>
              <a:rPr lang="en-US" dirty="0" smtClean="0"/>
              <a:t>Visualizing too much data on computer displays is a challenge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Typical computer displays have O(1M) pixels and brute force rendering a trillion particles implies an overdraw factor of O(1M)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10000" y="4210308"/>
            <a:ext cx="1120031" cy="930067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60157" y="4210308"/>
            <a:ext cx="1210034" cy="9300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Vis/Analysis</a:t>
            </a:r>
            <a:endParaRPr lang="en-US" dirty="0"/>
          </a:p>
        </p:txBody>
      </p:sp>
      <p:sp>
        <p:nvSpPr>
          <p:cNvPr id="8" name="Frame 7"/>
          <p:cNvSpPr/>
          <p:nvPr/>
        </p:nvSpPr>
        <p:spPr>
          <a:xfrm>
            <a:off x="7680210" y="4210308"/>
            <a:ext cx="1190033" cy="930067"/>
          </a:xfrm>
          <a:prstGeom prst="frame">
            <a:avLst>
              <a:gd name="adj1" fmla="val 927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Display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4"/>
            <a:endCxn id="7" idx="1"/>
          </p:cNvCxnSpPr>
          <p:nvPr/>
        </p:nvCxnSpPr>
        <p:spPr>
          <a:xfrm>
            <a:off x="4930031" y="4675342"/>
            <a:ext cx="8301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>
            <a:off x="6970191" y="4675342"/>
            <a:ext cx="710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75182" y="3415596"/>
            <a:ext cx="356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Traditional Visualization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8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30047" y="3320242"/>
            <a:ext cx="3500096" cy="27001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FastBit &amp; FastQuery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/>
              <a:t>Query-driven Visualization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480696" y="1130082"/>
            <a:ext cx="8206104" cy="1852995"/>
          </a:xfrm>
        </p:spPr>
        <p:txBody>
          <a:bodyPr>
            <a:normAutofit fontScale="92500" lnSpcReduction="10000"/>
          </a:bodyPr>
          <a:lstStyle/>
          <a:p>
            <a:pPr marL="454025" indent="-407988">
              <a:buFont typeface="Wingdings" charset="2"/>
              <a:buChar char="²"/>
            </a:pPr>
            <a:r>
              <a:rPr lang="en-US" dirty="0" smtClean="0"/>
              <a:t>Reduced the number of particles before rendering by down-selecting the scientifically interesting features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Highly energetic particles in this case</a:t>
            </a:r>
          </a:p>
          <a:p>
            <a:pPr marL="454025" indent="-407988">
              <a:buFont typeface="Wingdings" charset="2"/>
              <a:buChar char="²"/>
            </a:pPr>
            <a:r>
              <a:rPr lang="en-US" dirty="0" smtClean="0"/>
              <a:t>New feature: Cross-Mesh Field Evaluation (CMFE)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Correlate particle data with the underlying magnetic field data</a:t>
            </a:r>
          </a:p>
        </p:txBody>
      </p:sp>
      <p:sp>
        <p:nvSpPr>
          <p:cNvPr id="4" name="Magnetic Disk 3"/>
          <p:cNvSpPr/>
          <p:nvPr/>
        </p:nvSpPr>
        <p:spPr>
          <a:xfrm>
            <a:off x="1977547" y="3960290"/>
            <a:ext cx="1120031" cy="1430104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+ Index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60157" y="4210308"/>
            <a:ext cx="1210034" cy="9300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Vis/Analysis</a:t>
            </a:r>
            <a:endParaRPr lang="en-US" dirty="0"/>
          </a:p>
        </p:txBody>
      </p:sp>
      <p:sp>
        <p:nvSpPr>
          <p:cNvPr id="8" name="Frame 7"/>
          <p:cNvSpPr/>
          <p:nvPr/>
        </p:nvSpPr>
        <p:spPr>
          <a:xfrm>
            <a:off x="7680210" y="4210308"/>
            <a:ext cx="1190033" cy="930067"/>
          </a:xfrm>
          <a:prstGeom prst="frame">
            <a:avLst>
              <a:gd name="adj1" fmla="val 927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Display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15" idx="3"/>
            <a:endCxn id="7" idx="1"/>
          </p:cNvCxnSpPr>
          <p:nvPr/>
        </p:nvCxnSpPr>
        <p:spPr>
          <a:xfrm>
            <a:off x="4960131" y="4675342"/>
            <a:ext cx="8000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>
            <a:off x="6970191" y="4675342"/>
            <a:ext cx="710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40405" y="3415596"/>
            <a:ext cx="380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Query-driven Visualization Pipeline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750097" y="4210308"/>
            <a:ext cx="1210034" cy="9300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4" idx="4"/>
            <a:endCxn id="15" idx="1"/>
          </p:cNvCxnSpPr>
          <p:nvPr/>
        </p:nvCxnSpPr>
        <p:spPr>
          <a:xfrm>
            <a:off x="3097578" y="4675342"/>
            <a:ext cx="6525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61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System Configuration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130005" y="1684077"/>
            <a:ext cx="8700236" cy="4465771"/>
          </a:xfrm>
        </p:spPr>
        <p:txBody>
          <a:bodyPr>
            <a:normAutofit lnSpcReduction="10000"/>
          </a:bodyPr>
          <a:lstStyle/>
          <a:p>
            <a:pPr marL="454025" indent="-407988">
              <a:buFont typeface="Wingdings" charset="2"/>
              <a:buChar char="²"/>
            </a:pPr>
            <a:r>
              <a:rPr lang="en-US" dirty="0" smtClean="0"/>
              <a:t>NERSC Hopper supercomputer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6,384 compute nodes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/>
              <a:t>2 twelve-core AMD '</a:t>
            </a:r>
            <a:r>
              <a:rPr lang="en-US" dirty="0" err="1"/>
              <a:t>MagnyCours</a:t>
            </a:r>
            <a:r>
              <a:rPr lang="en-US" dirty="0"/>
              <a:t>' 2.1-GHz processors per node </a:t>
            </a:r>
            <a:endParaRPr lang="en-US" dirty="0" smtClean="0"/>
          </a:p>
          <a:p>
            <a:pPr marL="774065" lvl="1" indent="-407988">
              <a:buFont typeface="Courier New"/>
              <a:buChar char="o"/>
            </a:pPr>
            <a:r>
              <a:rPr lang="en-US" dirty="0"/>
              <a:t>32 GB DDR3 1333-MHz memory per node </a:t>
            </a:r>
            <a:endParaRPr lang="en-US" dirty="0" smtClean="0"/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Employs the </a:t>
            </a:r>
            <a:r>
              <a:rPr lang="en-US" dirty="0"/>
              <a:t>Gemini interconnect with a 3D torus </a:t>
            </a:r>
            <a:r>
              <a:rPr lang="en-US" dirty="0" smtClean="0"/>
              <a:t>topology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Lustre parallel file system with 156 OSTs at a peak BW of 35 GB/s</a:t>
            </a:r>
          </a:p>
          <a:p>
            <a:pPr marL="454025" indent="-407988">
              <a:buFont typeface="Wingdings" charset="2"/>
              <a:buChar char="²"/>
            </a:pPr>
            <a:r>
              <a:rPr lang="en-US" dirty="0"/>
              <a:t>Software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/>
              <a:t>Cray’s MPI library (</a:t>
            </a:r>
            <a:r>
              <a:rPr lang="en-US" dirty="0" err="1"/>
              <a:t>xt-mpt</a:t>
            </a:r>
            <a:r>
              <a:rPr lang="en-US" dirty="0"/>
              <a:t> 5.1.2</a:t>
            </a:r>
            <a:r>
              <a:rPr lang="en-US" dirty="0" smtClean="0"/>
              <a:t>)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HDF5 1.8.8 library with H5Part 1.6.6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FastQuery and FastBit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err="1" smtClean="0"/>
              <a:t>VisIt</a:t>
            </a:r>
            <a:r>
              <a:rPr lang="en-US" dirty="0"/>
              <a:t> </a:t>
            </a:r>
            <a:r>
              <a:rPr lang="en-US" dirty="0" smtClean="0"/>
              <a:t>2.4 </a:t>
            </a:r>
          </a:p>
        </p:txBody>
      </p:sp>
    </p:spTree>
    <p:extLst>
      <p:ext uri="{BB962C8B-B14F-4D97-AF65-F5344CB8AC3E}">
        <p14:creationId xmlns:p14="http://schemas.microsoft.com/office/powerpoint/2010/main" val="2623388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VPIC Trillion Particle Simulation setup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147249" y="3820278"/>
            <a:ext cx="8539551" cy="2870209"/>
          </a:xfrm>
        </p:spPr>
        <p:txBody>
          <a:bodyPr>
            <a:normAutofit fontScale="92500" lnSpcReduction="20000"/>
          </a:bodyPr>
          <a:lstStyle/>
          <a:p>
            <a:pPr marL="454025" indent="-407988">
              <a:buFont typeface="Courier New"/>
              <a:buChar char="o"/>
            </a:pPr>
            <a:r>
              <a:rPr lang="en-US" sz="2000" dirty="0" smtClean="0"/>
              <a:t>An open boundary VPIC simulation consisting of 2000 x 2000 x 800 computational cells</a:t>
            </a:r>
          </a:p>
          <a:p>
            <a:pPr marL="454025" indent="-407988">
              <a:buFont typeface="Courier New"/>
              <a:buChar char="o"/>
            </a:pPr>
            <a:r>
              <a:rPr lang="en-US" sz="2000" dirty="0" smtClean="0"/>
              <a:t>Each MPI domain processes ~51 Million (±15%) particles</a:t>
            </a:r>
          </a:p>
          <a:p>
            <a:pPr marL="774065" lvl="1" indent="-407988">
              <a:buFont typeface="Courier New"/>
              <a:buChar char="o"/>
            </a:pPr>
            <a:r>
              <a:rPr lang="en-US" sz="1800" dirty="0" smtClean="0"/>
              <a:t>Non-uniform number of particles</a:t>
            </a:r>
          </a:p>
          <a:p>
            <a:pPr marL="454025" indent="-407988">
              <a:buFont typeface="Courier New"/>
              <a:buChar char="o"/>
            </a:pPr>
            <a:r>
              <a:rPr lang="en-US" sz="2000" dirty="0" smtClean="0"/>
              <a:t>Lustre-aware MPI-IO implementation</a:t>
            </a:r>
          </a:p>
          <a:p>
            <a:pPr marL="774065" lvl="1" indent="-407988">
              <a:buFont typeface="Wingdings" charset="2"/>
              <a:buChar char="ü"/>
            </a:pPr>
            <a:r>
              <a:rPr lang="en-US" sz="1800" dirty="0" smtClean="0"/>
              <a:t>MPI collective buffer size is equal to the stripe size </a:t>
            </a:r>
          </a:p>
          <a:p>
            <a:pPr marL="774065" lvl="1" indent="-407988">
              <a:buFont typeface="Wingdings" charset="2"/>
              <a:buChar char="ü"/>
            </a:pPr>
            <a:r>
              <a:rPr lang="en-US" sz="1800" dirty="0" smtClean="0"/>
              <a:t>Number of MPI aggregators is equal to the stripe count</a:t>
            </a:r>
          </a:p>
          <a:p>
            <a:pPr marL="454025" indent="-407988">
              <a:buFont typeface="Courier New"/>
              <a:buChar char="o"/>
            </a:pPr>
            <a:r>
              <a:rPr lang="en-US" sz="2000" dirty="0" smtClean="0"/>
              <a:t>Particle data size varies (~30 to 36TB), written into 1 large HDF5 file</a:t>
            </a:r>
          </a:p>
          <a:p>
            <a:pPr marL="454025" indent="-407988">
              <a:buFont typeface="Courier New"/>
              <a:buChar char="o"/>
            </a:pPr>
            <a:r>
              <a:rPr lang="en-US" sz="2000" dirty="0" smtClean="0"/>
              <a:t>Each particle has 8 variables</a:t>
            </a:r>
          </a:p>
        </p:txBody>
      </p:sp>
      <p:pic>
        <p:nvPicPr>
          <p:cNvPr id="7" name="Picture 6" descr="vpic-confi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0043" y="1214956"/>
            <a:ext cx="5813718" cy="2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88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err="1" smtClean="0"/>
              <a:t>VPICBench</a:t>
            </a:r>
            <a:r>
              <a:rPr lang="en-US" dirty="0" smtClean="0"/>
              <a:t>: A Skeleton of VPIC Particle I/O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10007" y="4366775"/>
            <a:ext cx="8700236" cy="2033691"/>
          </a:xfrm>
        </p:spPr>
        <p:txBody>
          <a:bodyPr>
            <a:normAutofit fontScale="85000" lnSpcReduction="10000"/>
          </a:bodyPr>
          <a:lstStyle/>
          <a:p>
            <a:pPr marL="509588" lvl="1" indent="-449263">
              <a:buFont typeface="Courier New"/>
              <a:buChar char="o"/>
            </a:pPr>
            <a:r>
              <a:rPr lang="en-US" dirty="0" smtClean="0"/>
              <a:t>Scaling study with increasing data with increasing number of processes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Each process wrote 8M particles (uniform number for all MPI domains)</a:t>
            </a:r>
            <a:endParaRPr lang="en-US" dirty="0"/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Varied stripe count from 64 to 156 and stripe size from 1MB to 1GB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Choice of 144 stripes and 64MB stripe size were optimum for these runs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At the 128K cores, </a:t>
            </a:r>
            <a:r>
              <a:rPr lang="en-US" dirty="0" err="1" smtClean="0"/>
              <a:t>VPICBench</a:t>
            </a:r>
            <a:r>
              <a:rPr lang="en-US" dirty="0" smtClean="0"/>
              <a:t> writes 32TB data with an I/O rate of 27 GB/s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Transient I/O rates using Lustre Monitoring Tool shows reaching peak I/O rates</a:t>
            </a:r>
          </a:p>
        </p:txBody>
      </p:sp>
      <p:pic>
        <p:nvPicPr>
          <p:cNvPr id="3" name="Picture 2" descr="h5part-io-rat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07" y="1376912"/>
            <a:ext cx="4217359" cy="2663381"/>
          </a:xfrm>
          <a:prstGeom prst="rect">
            <a:avLst/>
          </a:prstGeom>
        </p:spPr>
      </p:pic>
      <p:pic>
        <p:nvPicPr>
          <p:cNvPr id="4" name="Picture 3" descr="VPICBench128Kte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128" y="1119263"/>
            <a:ext cx="4316681" cy="32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9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Performance of Writing Trillion Particles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10007" y="4780348"/>
            <a:ext cx="8700236" cy="1391852"/>
          </a:xfrm>
        </p:spPr>
        <p:txBody>
          <a:bodyPr>
            <a:normAutofit fontScale="92500" lnSpcReduction="20000"/>
          </a:bodyPr>
          <a:lstStyle/>
          <a:p>
            <a:pPr marL="509588" lvl="1" indent="-449263">
              <a:buFont typeface="Courier New"/>
              <a:buChar char="o"/>
            </a:pPr>
            <a:r>
              <a:rPr lang="en-US" dirty="0" smtClean="0"/>
              <a:t>Reached I/O peak rate in writing each variable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Amortized I/O rate of 24 GB/s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Found 12 OSTs running 30% slower causing a slight slowdown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Recent tests without faulty OSTs show 26 GB/s rate</a:t>
            </a:r>
            <a:endParaRPr lang="en-US" dirty="0"/>
          </a:p>
        </p:txBody>
      </p:sp>
      <p:pic>
        <p:nvPicPr>
          <p:cNvPr id="7" name="Picture 6" descr="VPIC120Kt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059" y="1116819"/>
            <a:ext cx="4627532" cy="3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51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Writing Trillion Particles – File per Process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10007" y="4920359"/>
            <a:ext cx="8700236" cy="1480107"/>
          </a:xfrm>
        </p:spPr>
        <p:txBody>
          <a:bodyPr>
            <a:normAutofit fontScale="85000" lnSpcReduction="20000"/>
          </a:bodyPr>
          <a:lstStyle/>
          <a:p>
            <a:pPr marL="509588" lvl="1" indent="-449263">
              <a:buFont typeface="Courier New"/>
              <a:buChar char="o"/>
            </a:pPr>
            <a:r>
              <a:rPr lang="en-US" dirty="0" smtClean="0"/>
              <a:t>20,000 MPI domains write one file per process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Amortized I/O rate of 26 GB/s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Disadvantages of FPP</a:t>
            </a:r>
          </a:p>
          <a:p>
            <a:pPr marL="783908" lvl="2" indent="-449263">
              <a:buFont typeface="Wingdings" charset="2"/>
              <a:buChar char="§"/>
            </a:pPr>
            <a:r>
              <a:rPr lang="en-US" dirty="0" smtClean="0"/>
              <a:t>FPP model dictates the concurrency of subsequent stages in the analysis pipeline</a:t>
            </a:r>
          </a:p>
          <a:p>
            <a:pPr marL="783908" lvl="2" indent="-449263">
              <a:buFont typeface="Wingdings" charset="2"/>
              <a:buChar char="§"/>
            </a:pPr>
            <a:r>
              <a:rPr lang="en-US" dirty="0" smtClean="0"/>
              <a:t>Data management and visualization tools only support standard formats such as HDF5</a:t>
            </a:r>
          </a:p>
        </p:txBody>
      </p:sp>
      <p:pic>
        <p:nvPicPr>
          <p:cNvPr id="3" name="Picture 2" descr="VPIC120KtestF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792" y="1376914"/>
            <a:ext cx="4479793" cy="335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sz="2800" dirty="0" smtClean="0"/>
              <a:t>Performance of Indexing with Hybrid FastQuery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10007" y="4920359"/>
            <a:ext cx="8700236" cy="1480107"/>
          </a:xfrm>
        </p:spPr>
        <p:txBody>
          <a:bodyPr>
            <a:normAutofit/>
          </a:bodyPr>
          <a:lstStyle/>
          <a:p>
            <a:pPr marL="509588" lvl="1" indent="-449263">
              <a:buFont typeface="Courier New"/>
              <a:buChar char="o"/>
            </a:pPr>
            <a:r>
              <a:rPr lang="en-US" dirty="0" smtClean="0"/>
              <a:t>Overall advantage of hybrid parallel implementation over MPI-Only implementation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Building index step scales linearly, but I/O doesn’t scale</a:t>
            </a:r>
          </a:p>
          <a:p>
            <a:pPr marL="509588" lvl="1" indent="-449263">
              <a:buFont typeface="Courier New"/>
              <a:buChar char="o"/>
            </a:pPr>
            <a:endParaRPr lang="en-US" dirty="0" smtClean="0"/>
          </a:p>
        </p:txBody>
      </p:sp>
      <p:pic>
        <p:nvPicPr>
          <p:cNvPr id="4" name="Picture 3" descr="index_breakTime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99" y="1216326"/>
            <a:ext cx="4466606" cy="3424682"/>
          </a:xfrm>
          <a:prstGeom prst="rect">
            <a:avLst/>
          </a:prstGeom>
        </p:spPr>
      </p:pic>
      <p:pic>
        <p:nvPicPr>
          <p:cNvPr id="7" name="Picture 6" descr="index_speedup_3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805" y="1216326"/>
            <a:ext cx="4212270" cy="31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94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sz="2800" dirty="0" smtClean="0"/>
              <a:t>Performance of Querying with Hybrid FastQuery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10007" y="4920359"/>
            <a:ext cx="8700236" cy="1480107"/>
          </a:xfrm>
        </p:spPr>
        <p:txBody>
          <a:bodyPr>
            <a:normAutofit/>
          </a:bodyPr>
          <a:lstStyle/>
          <a:p>
            <a:pPr marL="509588" lvl="1" indent="-449263">
              <a:buFont typeface="Courier New"/>
              <a:buChar char="o"/>
            </a:pPr>
            <a:r>
              <a:rPr lang="en-US" dirty="0" smtClean="0"/>
              <a:t>Queried for particles where ‘Energy &gt; 1.3’ from the trillion dataset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Takes about 2.7 seconds to sift through 3.8TB data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Better than MPI-only</a:t>
            </a:r>
          </a:p>
          <a:p>
            <a:pPr marL="509588" lvl="1" indent="-449263">
              <a:buFont typeface="Courier New"/>
              <a:buChar char="o"/>
            </a:pPr>
            <a:endParaRPr lang="en-US" dirty="0" smtClean="0"/>
          </a:p>
        </p:txBody>
      </p:sp>
      <p:pic>
        <p:nvPicPr>
          <p:cNvPr id="3" name="Picture 2" descr="query_breakTime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1250091"/>
            <a:ext cx="4491007" cy="3582321"/>
          </a:xfrm>
          <a:prstGeom prst="rect">
            <a:avLst/>
          </a:prstGeom>
        </p:spPr>
      </p:pic>
      <p:pic>
        <p:nvPicPr>
          <p:cNvPr id="7" name="Picture 6" descr="table-2-query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343" y="2430168"/>
            <a:ext cx="3898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6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sz="2800" dirty="0" smtClean="0"/>
              <a:t>Data Explosion in High Performance Computing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198" y="1270117"/>
            <a:ext cx="79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4025" indent="-407988">
              <a:buFont typeface="Wingdings" charset="2"/>
              <a:buChar char="²"/>
            </a:pPr>
            <a:r>
              <a:rPr lang="en-US" sz="2400" b="1" dirty="0">
                <a:solidFill>
                  <a:srgbClr val="0000FF"/>
                </a:solidFill>
              </a:rPr>
              <a:t>Modern scientific discoveries are driven by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8" y="5215514"/>
            <a:ext cx="8117840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4025" indent="-407988">
              <a:lnSpc>
                <a:spcPct val="150000"/>
              </a:lnSpc>
              <a:buFont typeface="Wingdings" charset="2"/>
              <a:buChar char="²"/>
            </a:pPr>
            <a:r>
              <a:rPr lang="en-US" sz="2000" dirty="0"/>
              <a:t>Storing, analyzing, and visualizing large data </a:t>
            </a:r>
            <a:r>
              <a:rPr lang="en-US" sz="2000" dirty="0" smtClean="0"/>
              <a:t>are big challenges</a:t>
            </a:r>
            <a:endParaRPr lang="en-US" sz="2000" dirty="0"/>
          </a:p>
          <a:p>
            <a:pPr marL="454025" indent="-407988">
              <a:lnSpc>
                <a:spcPct val="150000"/>
              </a:lnSpc>
              <a:buFont typeface="Wingdings" charset="2"/>
              <a:buChar char="²"/>
            </a:pPr>
            <a:r>
              <a:rPr lang="en-US" sz="2000" dirty="0"/>
              <a:t>VPIC is a simulation that pushes the limits of data management tools on large supercomputers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42" y="1974745"/>
            <a:ext cx="1907954" cy="1269657"/>
          </a:xfrm>
          <a:prstGeom prst="rect">
            <a:avLst/>
          </a:prstGeom>
        </p:spPr>
      </p:pic>
      <p:pic>
        <p:nvPicPr>
          <p:cNvPr id="11" name="Picture 10" descr="lihjt-sour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1" y="3577052"/>
            <a:ext cx="1256536" cy="1416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41" y="1920244"/>
            <a:ext cx="1464844" cy="145751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104185" y="1920244"/>
            <a:ext cx="2275935" cy="145751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By 2020, climate data is expected to be hundreds of exabytes or more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500978" y="1920244"/>
            <a:ext cx="2275935" cy="145751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LHC experiments produce petabytes of data per year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104185" y="3561932"/>
            <a:ext cx="2275935" cy="145751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Light source experiments at LCLS, ALS, SNS, etc. produce tens of TB/day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170" y="3650267"/>
            <a:ext cx="1889726" cy="1342882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4500832" y="3591114"/>
            <a:ext cx="2275935" cy="145751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 Exabyte per a day (10 petabytes every hour)</a:t>
            </a:r>
          </a:p>
        </p:txBody>
      </p:sp>
    </p:spTree>
    <p:extLst>
      <p:ext uri="{BB962C8B-B14F-4D97-AF65-F5344CB8AC3E}">
        <p14:creationId xmlns:p14="http://schemas.microsoft.com/office/powerpoint/2010/main" val="3814470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1892"/>
            <a:ext cx="8229601" cy="1548238"/>
          </a:xfrm>
        </p:spPr>
        <p:txBody>
          <a:bodyPr/>
          <a:lstStyle/>
          <a:p>
            <a:r>
              <a:rPr lang="en-US" sz="2400" dirty="0"/>
              <a:t>Science </a:t>
            </a:r>
            <a:r>
              <a:rPr lang="en-US" sz="2400" dirty="0" smtClean="0"/>
              <a:t>question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Are </a:t>
            </a:r>
            <a:r>
              <a:rPr lang="en-US" sz="2400" b="0" dirty="0"/>
              <a:t>the highly energetic particles preferentially accelerated along the magnetic field?</a:t>
            </a:r>
            <a:br>
              <a:rPr lang="en-US" sz="2400" b="0" dirty="0"/>
            </a:br>
            <a:endParaRPr lang="en-US" sz="24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 descr="1T_Energy_1_3_Ux_Uy_Uz_Sca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106" y="1770130"/>
            <a:ext cx="5242894" cy="4126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10007" y="2230163"/>
            <a:ext cx="3520095" cy="4490327"/>
          </a:xfrm>
        </p:spPr>
        <p:txBody>
          <a:bodyPr>
            <a:normAutofit/>
          </a:bodyPr>
          <a:lstStyle/>
          <a:p>
            <a:pPr marL="509588" lvl="1" indent="-449263">
              <a:buFont typeface="Courier New"/>
              <a:buChar char="o"/>
            </a:pPr>
            <a:r>
              <a:rPr lang="en-US" dirty="0" smtClean="0"/>
              <a:t>Data at time step 1905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Showing all the particles with ‘Energy &gt; 1.3’ in gray and those with ‘Energy &gt; 1.5’ in color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164,856,597 </a:t>
            </a:r>
            <a:r>
              <a:rPr lang="en-US" dirty="0"/>
              <a:t>particles with Energy &gt; 1.3 and </a:t>
            </a:r>
            <a:r>
              <a:rPr lang="en-US" dirty="0" smtClean="0"/>
              <a:t>423,998 particles with </a:t>
            </a:r>
            <a:r>
              <a:rPr lang="en-US" dirty="0"/>
              <a:t>Energy &gt; </a:t>
            </a:r>
            <a:r>
              <a:rPr lang="en-US" dirty="0" smtClean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62338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1892"/>
            <a:ext cx="8229601" cy="1548238"/>
          </a:xfrm>
        </p:spPr>
        <p:txBody>
          <a:bodyPr/>
          <a:lstStyle/>
          <a:p>
            <a:r>
              <a:rPr lang="en-US" sz="2400" dirty="0"/>
              <a:t>Science </a:t>
            </a:r>
            <a:r>
              <a:rPr lang="en-US" sz="2400" dirty="0" smtClean="0"/>
              <a:t>question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Are </a:t>
            </a:r>
            <a:r>
              <a:rPr lang="en-US" sz="2400" b="0" dirty="0"/>
              <a:t>the highly energetic particles preferentially accelerated along the magnetic field?</a:t>
            </a:r>
            <a:br>
              <a:rPr lang="en-US" sz="2400" b="0" dirty="0"/>
            </a:br>
            <a:endParaRPr lang="en-US" sz="24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10007" y="2230163"/>
            <a:ext cx="3520095" cy="4490327"/>
          </a:xfrm>
        </p:spPr>
        <p:txBody>
          <a:bodyPr>
            <a:normAutofit/>
          </a:bodyPr>
          <a:lstStyle/>
          <a:p>
            <a:pPr marL="509588" lvl="1" indent="-449263">
              <a:buFont typeface="Courier New"/>
              <a:buChar char="o"/>
            </a:pPr>
            <a:r>
              <a:rPr lang="en-US" dirty="0" smtClean="0"/>
              <a:t>Data at time step 1905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Showing the density of all particles with ‘Energy &gt; 1.3’ in the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x</a:t>
            </a:r>
            <a:r>
              <a:rPr lang="en-US" dirty="0" smtClean="0"/>
              <a:t> –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y</a:t>
            </a:r>
            <a:r>
              <a:rPr lang="en-US" dirty="0" smtClean="0"/>
              <a:t> plane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Show preferential acceleration </a:t>
            </a:r>
            <a:r>
              <a:rPr lang="en-US" dirty="0"/>
              <a:t>of the plasma in the direction parallel to the average magnetic field as evidenced by the highly distorted distribution </a:t>
            </a:r>
            <a:r>
              <a:rPr lang="en-US" dirty="0" smtClean="0"/>
              <a:t>function in the x-y plane</a:t>
            </a:r>
          </a:p>
        </p:txBody>
      </p:sp>
      <p:pic>
        <p:nvPicPr>
          <p:cNvPr id="3" name="Picture 2" descr="1T_Energy_1_3_Ux_Uy_Dens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107" y="1770130"/>
            <a:ext cx="5242893" cy="42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7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1892"/>
            <a:ext cx="8229601" cy="1548238"/>
          </a:xfrm>
        </p:spPr>
        <p:txBody>
          <a:bodyPr/>
          <a:lstStyle/>
          <a:p>
            <a:r>
              <a:rPr lang="en-US" sz="2400" dirty="0" smtClean="0"/>
              <a:t>Science question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b="0" dirty="0"/>
              <a:t>Are the highly energetic particles preferentially accelerated along the magnetic field</a:t>
            </a:r>
            <a:r>
              <a:rPr lang="en-US" sz="2400" b="0" dirty="0" smtClean="0"/>
              <a:t>?</a:t>
            </a:r>
            <a:endParaRPr lang="en-US" sz="24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10007" y="2230163"/>
            <a:ext cx="3520095" cy="4490327"/>
          </a:xfrm>
        </p:spPr>
        <p:txBody>
          <a:bodyPr>
            <a:normAutofit/>
          </a:bodyPr>
          <a:lstStyle/>
          <a:p>
            <a:pPr marL="509588" lvl="1" indent="-449263">
              <a:buFont typeface="Courier New"/>
              <a:buChar char="o"/>
            </a:pPr>
            <a:r>
              <a:rPr lang="en-US" dirty="0" smtClean="0"/>
              <a:t>Scatter plot showing all particles with ‘Energy &gt; 1.5’ in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y</a:t>
            </a:r>
            <a:r>
              <a:rPr lang="en-US" dirty="0" smtClean="0"/>
              <a:t> and U</a:t>
            </a:r>
            <a:r>
              <a:rPr lang="en-US" baseline="-25000" dirty="0" smtClean="0"/>
              <a:t>|| </a:t>
            </a:r>
            <a:r>
              <a:rPr lang="en-US" dirty="0" smtClean="0"/>
              <a:t>space colored by Energy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Strong correlation between </a:t>
            </a:r>
            <a:r>
              <a:rPr lang="en-US" dirty="0" err="1"/>
              <a:t>U</a:t>
            </a:r>
            <a:r>
              <a:rPr lang="en-US" baseline="-25000" dirty="0" err="1"/>
              <a:t>y</a:t>
            </a:r>
            <a:r>
              <a:rPr lang="en-US" dirty="0"/>
              <a:t> and U</a:t>
            </a:r>
            <a:r>
              <a:rPr lang="en-US" baseline="-25000" dirty="0"/>
              <a:t>|</a:t>
            </a:r>
            <a:r>
              <a:rPr lang="en-US" baseline="-25000" dirty="0" smtClean="0"/>
              <a:t>|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The particles of high energy </a:t>
            </a:r>
            <a:r>
              <a:rPr lang="en-US" dirty="0"/>
              <a:t>appear in regions of high </a:t>
            </a:r>
            <a:r>
              <a:rPr lang="en-US" dirty="0" smtClean="0"/>
              <a:t>negative U</a:t>
            </a:r>
            <a:r>
              <a:rPr lang="en-US" baseline="-25000" dirty="0" smtClean="0"/>
              <a:t>||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The high </a:t>
            </a:r>
            <a:r>
              <a:rPr lang="en-US" dirty="0"/>
              <a:t>energy particles are aligned (i.e., move parallel) to the magnetic field.</a:t>
            </a:r>
            <a:endParaRPr lang="en-US" dirty="0" smtClean="0"/>
          </a:p>
        </p:txBody>
      </p:sp>
      <p:pic>
        <p:nvPicPr>
          <p:cNvPr id="4" name="Picture 3" descr="1B_Energy_1_5_Uy_UPar_Energ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675" y="1770130"/>
            <a:ext cx="4857325" cy="45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1892"/>
            <a:ext cx="8229601" cy="1548238"/>
          </a:xfrm>
        </p:spPr>
        <p:txBody>
          <a:bodyPr/>
          <a:lstStyle/>
          <a:p>
            <a:r>
              <a:rPr lang="en-US" sz="2400" dirty="0" smtClean="0"/>
              <a:t>Science question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b="0" dirty="0"/>
              <a:t>What is the spatial distribution of highly energetic particles</a:t>
            </a:r>
            <a:r>
              <a:rPr lang="en-US" sz="2400" b="0" dirty="0" smtClean="0"/>
              <a:t>?</a:t>
            </a:r>
            <a:br>
              <a:rPr lang="en-US" sz="2400" b="0" dirty="0" smtClean="0"/>
            </a:br>
            <a:endParaRPr lang="en-US" sz="24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10007" y="1990139"/>
            <a:ext cx="3520095" cy="4490327"/>
          </a:xfrm>
        </p:spPr>
        <p:txBody>
          <a:bodyPr>
            <a:normAutofit/>
          </a:bodyPr>
          <a:lstStyle/>
          <a:p>
            <a:pPr marL="509588" lvl="1" indent="-449263">
              <a:buFont typeface="Courier New"/>
              <a:buChar char="o"/>
            </a:pPr>
            <a:r>
              <a:rPr lang="en-US" dirty="0"/>
              <a:t>Plot showing all particles with </a:t>
            </a:r>
            <a:r>
              <a:rPr lang="en-US" dirty="0" smtClean="0"/>
              <a:t>‘Energy </a:t>
            </a:r>
            <a:r>
              <a:rPr lang="en-US" dirty="0"/>
              <a:t>&gt; 1.5</a:t>
            </a:r>
            <a:r>
              <a:rPr lang="en-US" dirty="0" smtClean="0"/>
              <a:t>.’ 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The </a:t>
            </a:r>
            <a:r>
              <a:rPr lang="en-US" dirty="0"/>
              <a:t>query </a:t>
            </a:r>
            <a:r>
              <a:rPr lang="en-US" dirty="0" smtClean="0"/>
              <a:t>selects ~0.05</a:t>
            </a:r>
            <a:r>
              <a:rPr lang="en-US" dirty="0"/>
              <a:t>% of all </a:t>
            </a:r>
            <a:r>
              <a:rPr lang="en-US" dirty="0" smtClean="0"/>
              <a:t>particles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Different </a:t>
            </a:r>
            <a:r>
              <a:rPr lang="en-US" dirty="0"/>
              <a:t>particle structures with </a:t>
            </a:r>
            <a:r>
              <a:rPr lang="en-US" dirty="0" smtClean="0"/>
              <a:t>strong positive </a:t>
            </a:r>
            <a:r>
              <a:rPr lang="en-US" dirty="0"/>
              <a:t>(red) and negative (blue) </a:t>
            </a:r>
            <a:r>
              <a:rPr lang="en-US" dirty="0" smtClean="0"/>
              <a:t>U</a:t>
            </a:r>
            <a:r>
              <a:rPr lang="en-US" baseline="-25000" dirty="0" smtClean="0"/>
              <a:t>||</a:t>
            </a:r>
            <a:r>
              <a:rPr lang="en-US" dirty="0" smtClean="0"/>
              <a:t> </a:t>
            </a:r>
            <a:r>
              <a:rPr lang="en-US" dirty="0"/>
              <a:t>values</a:t>
            </a:r>
          </a:p>
        </p:txBody>
      </p:sp>
      <p:pic>
        <p:nvPicPr>
          <p:cNvPr id="3" name="Picture 2" descr="1B_Energy_1_5_x_y_z_UPa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842" y="2360170"/>
            <a:ext cx="5008158" cy="339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0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1892"/>
            <a:ext cx="8229601" cy="1548238"/>
          </a:xfrm>
        </p:spPr>
        <p:txBody>
          <a:bodyPr/>
          <a:lstStyle/>
          <a:p>
            <a:r>
              <a:rPr lang="en-US" sz="2400" dirty="0" smtClean="0"/>
              <a:t>Science question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b="0" dirty="0"/>
              <a:t>What are the properties of particles near the reconnection hot-</a:t>
            </a:r>
            <a:r>
              <a:rPr lang="en-US" sz="2400" b="0" dirty="0" smtClean="0"/>
              <a:t>spot?</a:t>
            </a:r>
            <a:endParaRPr lang="en-US" sz="24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 descr="1B_xline_selection_illustration_new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136" y="1435675"/>
            <a:ext cx="4173864" cy="2832135"/>
          </a:xfrm>
          <a:prstGeom prst="rect">
            <a:avLst/>
          </a:prstGeom>
        </p:spPr>
      </p:pic>
      <p:pic>
        <p:nvPicPr>
          <p:cNvPr id="11" name="Picture 10" descr="1B_xline_vperp1_vs_vperp2_density_axisSymmetri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139" y="4424123"/>
            <a:ext cx="4073860" cy="2433877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210007" y="1990139"/>
            <a:ext cx="4260115" cy="4490327"/>
          </a:xfrm>
        </p:spPr>
        <p:txBody>
          <a:bodyPr>
            <a:normAutofit/>
          </a:bodyPr>
          <a:lstStyle/>
          <a:p>
            <a:pPr marL="509588" lvl="1" indent="-449263">
              <a:buFont typeface="Courier New"/>
              <a:buChar char="o"/>
            </a:pPr>
            <a:r>
              <a:rPr lang="en-US" dirty="0" smtClean="0"/>
              <a:t>The X-line, where magnetic reconnection happens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Particle distribution of Uperp1 vs. Uperp2 in the vicinity of X-line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The </a:t>
            </a:r>
            <a:r>
              <a:rPr lang="en-US" dirty="0"/>
              <a:t>lack of cylindrical symmetry about the local </a:t>
            </a:r>
            <a:r>
              <a:rPr lang="en-US" dirty="0" smtClean="0"/>
              <a:t>magnetic field, called Agyrotropy</a:t>
            </a:r>
          </a:p>
          <a:p>
            <a:pPr marL="509588" lvl="1" indent="-449263">
              <a:buFont typeface="Courier New"/>
              <a:buChar char="o"/>
            </a:pPr>
            <a:r>
              <a:rPr lang="en-US" dirty="0" smtClean="0"/>
              <a:t>This confirms the expected signature of the reconnection site in collisionless plasma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7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480696" y="1376913"/>
            <a:ext cx="8206104" cy="4940051"/>
          </a:xfrm>
        </p:spPr>
        <p:txBody>
          <a:bodyPr>
            <a:normAutofit/>
          </a:bodyPr>
          <a:lstStyle/>
          <a:p>
            <a:pPr marL="454025" indent="-407988">
              <a:buFont typeface="Wingdings" charset="2"/>
              <a:buChar char="²"/>
            </a:pPr>
            <a:r>
              <a:rPr lang="en-US" dirty="0" smtClean="0"/>
              <a:t>Addressed the data management and analysis challenges posed by a highly scalable plasma physics simulation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Storage: 26 GB/s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Indexing: 9 minutes to index 30TB data file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Querying: ~3 seconds </a:t>
            </a:r>
          </a:p>
          <a:p>
            <a:pPr marL="454025" indent="-407988">
              <a:buFont typeface="Wingdings" charset="2"/>
              <a:buChar char="²"/>
            </a:pPr>
            <a:r>
              <a:rPr lang="en-US" dirty="0" smtClean="0"/>
              <a:t>Demonstrated that exploratory analysis can handle challenges posed by large data</a:t>
            </a:r>
          </a:p>
          <a:p>
            <a:pPr marL="454025" indent="-407988">
              <a:buFont typeface="Wingdings" charset="2"/>
              <a:buChar char="²"/>
            </a:pPr>
            <a:r>
              <a:rPr lang="en-US" dirty="0" smtClean="0"/>
              <a:t>Using query-driven visualization approach, application scientists explored and gained insights from massive particle datasets for the first time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Several of the phenomena visualized in this study have been conjectured about, but the capabilities developed here can unlock the scientific insights in unprecedented data</a:t>
            </a:r>
          </a:p>
          <a:p>
            <a:pPr marL="454025" indent="-407988">
              <a:buFont typeface="Wingdings" charset="2"/>
              <a:buChar char="²"/>
            </a:pPr>
            <a:endParaRPr lang="en-US" dirty="0" smtClean="0"/>
          </a:p>
          <a:p>
            <a:pPr marL="774065" lvl="1" indent="-407988">
              <a:buFont typeface="Courier New"/>
              <a:buChar char="o"/>
            </a:pPr>
            <a:endParaRPr lang="en-US" dirty="0"/>
          </a:p>
          <a:p>
            <a:pPr marL="454025" indent="-407988">
              <a:buFont typeface="Wingdings" charset="2"/>
              <a:buChar char="²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8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24" y="2196745"/>
            <a:ext cx="2669112" cy="1793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297" y="1075765"/>
            <a:ext cx="4458974" cy="1120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713" y="3990266"/>
            <a:ext cx="1905000" cy="1181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213" y="2723180"/>
            <a:ext cx="3255702" cy="6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37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4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1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Vector Particle-in</a:t>
            </a:r>
            <a:r>
              <a:rPr lang="en-US" smtClean="0"/>
              <a:t>-Cell (VPIC) </a:t>
            </a:r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960137" y="1376915"/>
            <a:ext cx="4053306" cy="3129368"/>
            <a:chOff x="4960137" y="1376915"/>
            <a:chExt cx="4053306" cy="31293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0137" y="1376915"/>
              <a:ext cx="4053306" cy="31293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40402" y="2421859"/>
              <a:ext cx="80021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rgbClr val="0000FF"/>
                  </a:solidFill>
                </a:rPr>
                <a:t>VPIC-Hopper</a:t>
              </a:r>
              <a:endParaRPr lang="en-US" sz="800" b="1" dirty="0">
                <a:solidFill>
                  <a:srgbClr val="0000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491713" y="2540402"/>
              <a:ext cx="120390" cy="1079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4477" y="1100950"/>
            <a:ext cx="4895660" cy="376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4025" indent="-407988">
              <a:lnSpc>
                <a:spcPct val="150000"/>
              </a:lnSpc>
              <a:buFont typeface="Wingdings" charset="2"/>
              <a:buChar char="²"/>
            </a:pPr>
            <a:r>
              <a:rPr lang="en-US" sz="2000" dirty="0"/>
              <a:t>A state-of-the-art 3D electromagnetic relativistic </a:t>
            </a:r>
            <a:r>
              <a:rPr lang="en-US" sz="2000" dirty="0" smtClean="0"/>
              <a:t>PIC plasma </a:t>
            </a:r>
            <a:r>
              <a:rPr lang="en-US" sz="2000" dirty="0"/>
              <a:t>physics </a:t>
            </a:r>
            <a:r>
              <a:rPr lang="en-US" sz="2000" dirty="0" smtClean="0"/>
              <a:t>simulation</a:t>
            </a:r>
            <a:endParaRPr lang="en-US" sz="2000" dirty="0"/>
          </a:p>
          <a:p>
            <a:pPr marL="454025" indent="-407988">
              <a:lnSpc>
                <a:spcPct val="150000"/>
              </a:lnSpc>
              <a:buFont typeface="Wingdings" charset="2"/>
              <a:buChar char="²"/>
            </a:pPr>
            <a:r>
              <a:rPr lang="en-US" sz="2000" dirty="0"/>
              <a:t>It is an exascale problem and scales well on large </a:t>
            </a:r>
            <a:r>
              <a:rPr lang="en-US" sz="2000" dirty="0" smtClean="0"/>
              <a:t>systems</a:t>
            </a:r>
          </a:p>
          <a:p>
            <a:pPr marL="454025" indent="-407988">
              <a:lnSpc>
                <a:spcPct val="150000"/>
              </a:lnSpc>
              <a:buFont typeface="Wingdings" charset="2"/>
              <a:buChar char="²"/>
            </a:pPr>
            <a:r>
              <a:rPr lang="en-US" sz="2000" dirty="0"/>
              <a:t>An open boundary VPIC simulation of magnetic </a:t>
            </a:r>
            <a:r>
              <a:rPr lang="en-US" sz="2000" dirty="0" smtClean="0"/>
              <a:t>reconnection</a:t>
            </a:r>
          </a:p>
          <a:p>
            <a:pPr marL="454025" indent="-407988">
              <a:lnSpc>
                <a:spcPct val="150000"/>
              </a:lnSpc>
              <a:buFont typeface="Wingdings" charset="2"/>
              <a:buChar char="²"/>
            </a:pPr>
            <a:r>
              <a:rPr lang="en-US" sz="2000" dirty="0" smtClean="0"/>
              <a:t>NERSC Hopper Supercomputer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99944" y="4836770"/>
            <a:ext cx="8486856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4065" lvl="1" indent="-407988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6,384 compute nodes; 2 twelve-core AMD '</a:t>
            </a:r>
            <a:r>
              <a:rPr lang="en-US" dirty="0" err="1"/>
              <a:t>MagnyCours</a:t>
            </a:r>
            <a:r>
              <a:rPr lang="en-US" dirty="0"/>
              <a:t>' 2.1-GHz processors per node; 32 GB DDR3 1333-MHz memory per node; Interconnect with a 3D torus topology</a:t>
            </a:r>
          </a:p>
          <a:p>
            <a:pPr marL="774065" lvl="1" indent="-407988">
              <a:lnSpc>
                <a:spcPct val="120000"/>
              </a:lnSpc>
              <a:buFont typeface="Courier New"/>
              <a:buChar char="o"/>
            </a:pPr>
            <a:r>
              <a:rPr lang="en-US" dirty="0">
                <a:solidFill>
                  <a:srgbClr val="0000FF"/>
                </a:solidFill>
              </a:rPr>
              <a:t>Lustre parallel file system with 156 OSTs at a peak BW of 35 GB/s</a:t>
            </a:r>
          </a:p>
        </p:txBody>
      </p:sp>
    </p:spTree>
    <p:extLst>
      <p:ext uri="{BB962C8B-B14F-4D97-AF65-F5344CB8AC3E}">
        <p14:creationId xmlns:p14="http://schemas.microsoft.com/office/powerpoint/2010/main" val="48080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Trillion Particle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0696" y="1180086"/>
            <a:ext cx="7746952" cy="5260383"/>
          </a:xfrm>
        </p:spPr>
        <p:txBody>
          <a:bodyPr>
            <a:normAutofit/>
          </a:bodyPr>
          <a:lstStyle/>
          <a:p>
            <a:pPr marL="454025" indent="-407988">
              <a:buFont typeface="Wingdings" charset="2"/>
              <a:buChar char="²"/>
            </a:pPr>
            <a:r>
              <a:rPr lang="en-US" dirty="0"/>
              <a:t>Simulates collisionless magnetic reconnection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Reconnection is an </a:t>
            </a:r>
            <a:r>
              <a:rPr lang="en-US" dirty="0"/>
              <a:t>important mechanism that releases energy explosively as field lines break and reconnect in plasmas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/>
              <a:t>Example: Earth’s magnetosphere’s reaction to solar eruptions</a:t>
            </a:r>
          </a:p>
          <a:p>
            <a:pPr marL="454025" indent="-407988">
              <a:buFont typeface="Wingdings" charset="2"/>
              <a:buChar char="²"/>
            </a:pPr>
            <a:r>
              <a:rPr lang="en-US" dirty="0" smtClean="0"/>
              <a:t>Trillion electrons and Trillion Ions</a:t>
            </a:r>
            <a:endParaRPr lang="en-US" dirty="0"/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Uses 120,000 CPU cores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20,000 </a:t>
            </a:r>
            <a:r>
              <a:rPr lang="en-US" dirty="0"/>
              <a:t>MPI processes and each process has 6 OpenMP threads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/>
              <a:t>Writes </a:t>
            </a:r>
            <a:r>
              <a:rPr lang="en-US" dirty="0" smtClean="0"/>
              <a:t>electron data </a:t>
            </a:r>
            <a:r>
              <a:rPr lang="en-US" dirty="0"/>
              <a:t>of 30 to 36 TB every ~2000 time steps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Total 10 </a:t>
            </a:r>
            <a:r>
              <a:rPr lang="en-US" dirty="0"/>
              <a:t>such </a:t>
            </a:r>
            <a:r>
              <a:rPr lang="en-US" dirty="0" smtClean="0"/>
              <a:t>particle datasets [340 TB]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Electric and Magnetic field data is another 45 TB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meg-reconne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495" y="2008475"/>
            <a:ext cx="7342756" cy="41303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84571" y="6537325"/>
            <a:ext cx="1659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Animation from NASA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338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Data Challenges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000" y="1218687"/>
            <a:ext cx="8602133" cy="458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4025" indent="-407988">
              <a:lnSpc>
                <a:spcPct val="120000"/>
              </a:lnSpc>
              <a:buFont typeface="Wingdings" charset="2"/>
              <a:buChar char="²"/>
            </a:pPr>
            <a:r>
              <a:rPr lang="en-US" sz="2400" dirty="0"/>
              <a:t>What is a scalable I/O strategy for storing massive particle data output</a:t>
            </a:r>
            <a:r>
              <a:rPr lang="en-US" sz="2400" dirty="0" smtClean="0"/>
              <a:t>?</a:t>
            </a:r>
          </a:p>
          <a:p>
            <a:pPr marL="911225" lvl="1" indent="-407988">
              <a:lnSpc>
                <a:spcPct val="120000"/>
              </a:lnSpc>
              <a:buFont typeface="Courier New"/>
              <a:buChar char="o"/>
            </a:pPr>
            <a:r>
              <a:rPr lang="en-US" sz="2000" dirty="0" smtClean="0"/>
              <a:t>In situ analysis works well when analysis tasks are known </a:t>
            </a:r>
            <a:r>
              <a:rPr lang="en-US" sz="2000" i="1" dirty="0" smtClean="0"/>
              <a:t>a priori</a:t>
            </a:r>
          </a:p>
          <a:p>
            <a:pPr marL="911225" lvl="1" indent="-407988">
              <a:lnSpc>
                <a:spcPct val="120000"/>
              </a:lnSpc>
              <a:buFont typeface="Courier New"/>
              <a:buChar char="o"/>
            </a:pPr>
            <a:r>
              <a:rPr lang="en-US" sz="2000" dirty="0" smtClean="0"/>
              <a:t>Many scientific applications require to store data for exploratory analysis</a:t>
            </a:r>
            <a:endParaRPr lang="en-US" sz="2400" dirty="0"/>
          </a:p>
          <a:p>
            <a:pPr marL="454025" indent="-407988">
              <a:lnSpc>
                <a:spcPct val="120000"/>
              </a:lnSpc>
              <a:buFont typeface="Wingdings" charset="2"/>
              <a:buChar char="²"/>
            </a:pPr>
            <a:r>
              <a:rPr lang="en-US" sz="2400" dirty="0"/>
              <a:t>What is a scalable strategy for conducting analysis on these datasets</a:t>
            </a:r>
            <a:r>
              <a:rPr lang="en-US" sz="2400" dirty="0" smtClean="0"/>
              <a:t>?</a:t>
            </a:r>
          </a:p>
          <a:p>
            <a:pPr marL="911225" lvl="1" indent="-407988">
              <a:lnSpc>
                <a:spcPct val="120000"/>
              </a:lnSpc>
              <a:buFont typeface="Courier New"/>
              <a:buChar char="o"/>
            </a:pPr>
            <a:r>
              <a:rPr lang="en-US" sz="2000" dirty="0" smtClean="0"/>
              <a:t>Sift through large amounts of data looking for useful information</a:t>
            </a:r>
            <a:endParaRPr lang="en-US" sz="2000" dirty="0"/>
          </a:p>
          <a:p>
            <a:pPr marL="454025" indent="-407988">
              <a:lnSpc>
                <a:spcPct val="120000"/>
              </a:lnSpc>
              <a:buFont typeface="Wingdings" charset="2"/>
              <a:buChar char="²"/>
            </a:pPr>
            <a:r>
              <a:rPr lang="en-US" sz="2400" dirty="0"/>
              <a:t>What is the visualization strategy for examining the datasets</a:t>
            </a:r>
            <a:r>
              <a:rPr lang="en-US" sz="2400" dirty="0" smtClean="0"/>
              <a:t>?</a:t>
            </a:r>
          </a:p>
          <a:p>
            <a:pPr marL="911225" lvl="1" indent="-407988">
              <a:lnSpc>
                <a:spcPct val="120000"/>
              </a:lnSpc>
              <a:buFont typeface="Courier New"/>
              <a:buChar char="o"/>
            </a:pPr>
            <a:r>
              <a:rPr lang="en-US" sz="2000" dirty="0" smtClean="0"/>
              <a:t>Display information that makes sense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367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Science Questions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480696" y="1169808"/>
            <a:ext cx="8206104" cy="5367517"/>
          </a:xfrm>
        </p:spPr>
        <p:txBody>
          <a:bodyPr>
            <a:noAutofit/>
          </a:bodyPr>
          <a:lstStyle/>
          <a:p>
            <a:pPr marL="454025" indent="-407988">
              <a:buFont typeface="Wingdings" charset="2"/>
              <a:buChar char="²"/>
            </a:pPr>
            <a:r>
              <a:rPr lang="en-US" sz="2000" dirty="0"/>
              <a:t>Understanding physical mechanisms responsible for producing magnetic reconnection in a collisionless </a:t>
            </a:r>
            <a:r>
              <a:rPr lang="en-US" sz="2000" dirty="0" smtClean="0"/>
              <a:t>plasma is </a:t>
            </a:r>
            <a:r>
              <a:rPr lang="en-US" sz="2000" dirty="0"/>
              <a:t>important to characterize the symmetry properties of the particle </a:t>
            </a:r>
            <a:r>
              <a:rPr lang="en-US" sz="2000" dirty="0" smtClean="0"/>
              <a:t>distribution</a:t>
            </a:r>
          </a:p>
          <a:p>
            <a:pPr marL="454025" indent="-407988">
              <a:buFont typeface="Wingdings" charset="2"/>
              <a:buChar char="²"/>
            </a:pPr>
            <a:r>
              <a:rPr lang="en-US" sz="2000" dirty="0" smtClean="0"/>
              <a:t>Agyrotropy: A </a:t>
            </a:r>
            <a:r>
              <a:rPr lang="en-US" sz="2000" dirty="0"/>
              <a:t>quantitative measure of the </a:t>
            </a:r>
            <a:r>
              <a:rPr lang="en-US" sz="2000" dirty="0" smtClean="0"/>
              <a:t>deviation of </a:t>
            </a:r>
            <a:r>
              <a:rPr lang="en-US" sz="2000" dirty="0"/>
              <a:t>the distribution from cylindrical symmetry about </a:t>
            </a:r>
            <a:r>
              <a:rPr lang="en-US" sz="2000" dirty="0" smtClean="0"/>
              <a:t>the magnetic field</a:t>
            </a:r>
            <a:endParaRPr lang="en-US" sz="2000" dirty="0"/>
          </a:p>
          <a:p>
            <a:pPr marL="454025" indent="-407988">
              <a:buFont typeface="Wingdings" charset="2"/>
              <a:buChar char="²"/>
            </a:pPr>
            <a:r>
              <a:rPr lang="en-US" sz="2000" dirty="0"/>
              <a:t>Analysis of highly energetic </a:t>
            </a:r>
            <a:r>
              <a:rPr lang="en-US" sz="2000" dirty="0" smtClean="0"/>
              <a:t>particles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/>
              <a:t>Are the highly energetic particles preferentially </a:t>
            </a:r>
            <a:r>
              <a:rPr lang="en-US" dirty="0" smtClean="0"/>
              <a:t>accelerated along </a:t>
            </a:r>
            <a:r>
              <a:rPr lang="en-US" dirty="0"/>
              <a:t>the magnetic field?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What </a:t>
            </a:r>
            <a:r>
              <a:rPr lang="en-US" dirty="0"/>
              <a:t>is the spatial distribution of highly </a:t>
            </a:r>
            <a:r>
              <a:rPr lang="en-US" dirty="0" smtClean="0"/>
              <a:t>energetic particles</a:t>
            </a:r>
            <a:r>
              <a:rPr lang="en-US" dirty="0"/>
              <a:t>?</a:t>
            </a:r>
          </a:p>
          <a:p>
            <a:pPr marL="454025" indent="-407988">
              <a:buFont typeface="Wingdings" charset="2"/>
              <a:buChar char="²"/>
            </a:pPr>
            <a:r>
              <a:rPr lang="en-US" sz="2000" dirty="0"/>
              <a:t>What are the properties of </a:t>
            </a:r>
            <a:r>
              <a:rPr lang="en-US" sz="2000" dirty="0" smtClean="0"/>
              <a:t>particles </a:t>
            </a:r>
            <a:r>
              <a:rPr lang="en-US" sz="2000" dirty="0"/>
              <a:t>near the </a:t>
            </a:r>
            <a:r>
              <a:rPr lang="en-US" sz="2000" dirty="0" smtClean="0"/>
              <a:t>reconnection hot</a:t>
            </a:r>
            <a:r>
              <a:rPr lang="en-US" sz="2000" dirty="0"/>
              <a:t>-spot (the so-called X-line)</a:t>
            </a:r>
            <a:r>
              <a:rPr lang="en-US" sz="2000" dirty="0" smtClean="0"/>
              <a:t>?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/>
              <a:t>What is the degree of </a:t>
            </a:r>
            <a:r>
              <a:rPr lang="en-US" dirty="0" err="1"/>
              <a:t>agyrotropy</a:t>
            </a:r>
            <a:r>
              <a:rPr lang="en-US" dirty="0"/>
              <a:t> in the </a:t>
            </a:r>
            <a:r>
              <a:rPr lang="en-US" dirty="0" smtClean="0"/>
              <a:t>spatial vicinity </a:t>
            </a:r>
            <a:r>
              <a:rPr lang="en-US" dirty="0"/>
              <a:t>of the X-line? </a:t>
            </a:r>
          </a:p>
        </p:txBody>
      </p:sp>
    </p:spTree>
    <p:extLst>
      <p:ext uri="{BB962C8B-B14F-4D97-AF65-F5344CB8AC3E}">
        <p14:creationId xmlns:p14="http://schemas.microsoft.com/office/powerpoint/2010/main" val="332981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Our Tools and Techniques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0133" y="1376914"/>
            <a:ext cx="8720667" cy="471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4025" indent="-407988">
              <a:lnSpc>
                <a:spcPct val="130000"/>
              </a:lnSpc>
              <a:buFont typeface="Wingdings" charset="2"/>
              <a:buChar char="²"/>
            </a:pPr>
            <a:r>
              <a:rPr lang="en-US" sz="2400" dirty="0"/>
              <a:t>Scalable I/O strategy for storing particle data</a:t>
            </a:r>
          </a:p>
          <a:p>
            <a:pPr marL="774065" lvl="1" indent="-407988">
              <a:lnSpc>
                <a:spcPct val="130000"/>
              </a:lnSpc>
              <a:buFont typeface="Courier New"/>
              <a:buChar char="o"/>
            </a:pPr>
            <a:r>
              <a:rPr lang="en-US" sz="2000" dirty="0" smtClean="0"/>
              <a:t>H5Part</a:t>
            </a:r>
            <a:r>
              <a:rPr lang="en-US" sz="2000" dirty="0"/>
              <a:t>: A simple API on top of HDF5 to read/write particle </a:t>
            </a:r>
            <a:r>
              <a:rPr lang="en-US" sz="2000" dirty="0" smtClean="0"/>
              <a:t>data</a:t>
            </a:r>
          </a:p>
          <a:p>
            <a:pPr marL="774065" lvl="1" indent="-407988">
              <a:lnSpc>
                <a:spcPct val="130000"/>
              </a:lnSpc>
              <a:buFont typeface="Courier New"/>
              <a:buChar char="o"/>
            </a:pPr>
            <a:r>
              <a:rPr lang="en-US" sz="2000" dirty="0" smtClean="0"/>
              <a:t>Search for Lustre </a:t>
            </a:r>
            <a:r>
              <a:rPr lang="en-US" sz="2000" smtClean="0"/>
              <a:t>striping optimizations</a:t>
            </a:r>
            <a:endParaRPr lang="en-US" sz="2000" dirty="0" smtClean="0"/>
          </a:p>
          <a:p>
            <a:pPr marL="454025" indent="-407988">
              <a:lnSpc>
                <a:spcPct val="130000"/>
              </a:lnSpc>
              <a:buFont typeface="Wingdings" charset="2"/>
              <a:buChar char="²"/>
            </a:pPr>
            <a:r>
              <a:rPr lang="en-US" sz="2400" dirty="0" smtClean="0"/>
              <a:t>Scalable </a:t>
            </a:r>
            <a:r>
              <a:rPr lang="en-US" sz="2400" dirty="0"/>
              <a:t>strategy for conducting analysis on these datasets</a:t>
            </a:r>
          </a:p>
          <a:p>
            <a:pPr marL="774065" lvl="1" indent="-407988">
              <a:lnSpc>
                <a:spcPct val="130000"/>
              </a:lnSpc>
              <a:buFont typeface="Courier New"/>
              <a:buChar char="o"/>
            </a:pPr>
            <a:r>
              <a:rPr lang="en-US" sz="2000" dirty="0"/>
              <a:t>FastBit: Bitmap index generation and querying software</a:t>
            </a:r>
          </a:p>
          <a:p>
            <a:pPr marL="774065" lvl="1" indent="-407988">
              <a:lnSpc>
                <a:spcPct val="130000"/>
              </a:lnSpc>
              <a:buFont typeface="Courier New"/>
              <a:buChar char="o"/>
            </a:pPr>
            <a:r>
              <a:rPr lang="en-US" sz="2000" dirty="0" smtClean="0"/>
              <a:t>Hybrid Parallel </a:t>
            </a:r>
            <a:r>
              <a:rPr lang="en-US" sz="2000" dirty="0"/>
              <a:t>FastQuery</a:t>
            </a:r>
          </a:p>
          <a:p>
            <a:pPr marL="1048385" lvl="2" indent="-407988">
              <a:lnSpc>
                <a:spcPct val="130000"/>
              </a:lnSpc>
              <a:buFont typeface="Wingdings" charset="2"/>
              <a:buChar char="ü"/>
            </a:pPr>
            <a:r>
              <a:rPr lang="en-US" sz="2000" dirty="0"/>
              <a:t>API to generate bitmap </a:t>
            </a:r>
            <a:r>
              <a:rPr lang="en-US" sz="2000" dirty="0" smtClean="0"/>
              <a:t>indexes</a:t>
            </a:r>
            <a:endParaRPr lang="en-US" sz="2000" dirty="0"/>
          </a:p>
          <a:p>
            <a:pPr marL="1048385" lvl="2" indent="-407988">
              <a:lnSpc>
                <a:spcPct val="130000"/>
              </a:lnSpc>
              <a:buFont typeface="Wingdings" charset="2"/>
              <a:buChar char="ü"/>
            </a:pPr>
            <a:r>
              <a:rPr lang="en-US" sz="2000" dirty="0"/>
              <a:t>API to query indexed or data </a:t>
            </a:r>
            <a:r>
              <a:rPr lang="en-US" sz="2000" dirty="0" smtClean="0"/>
              <a:t>from </a:t>
            </a:r>
            <a:r>
              <a:rPr lang="en-US" sz="2000" dirty="0"/>
              <a:t>different data formats (HDF5, NetCDF, and ADIOS-BP</a:t>
            </a:r>
            <a:r>
              <a:rPr lang="en-US" sz="2000" dirty="0" smtClean="0"/>
              <a:t>)</a:t>
            </a:r>
            <a:endParaRPr lang="en-US" sz="2000" dirty="0"/>
          </a:p>
          <a:p>
            <a:pPr marL="454025" indent="-407988">
              <a:lnSpc>
                <a:spcPct val="130000"/>
              </a:lnSpc>
              <a:buFont typeface="Wingdings" charset="2"/>
              <a:buChar char="²"/>
            </a:pPr>
            <a:r>
              <a:rPr lang="en-US" sz="2400" dirty="0" smtClean="0"/>
              <a:t>Visualization </a:t>
            </a:r>
            <a:r>
              <a:rPr lang="en-US" sz="2400" dirty="0"/>
              <a:t>strategy for examining the datasets</a:t>
            </a:r>
          </a:p>
          <a:p>
            <a:pPr marL="774065" lvl="1" indent="-407988">
              <a:lnSpc>
                <a:spcPct val="130000"/>
              </a:lnSpc>
              <a:buFont typeface="Courier New"/>
              <a:buChar char="o"/>
            </a:pPr>
            <a:r>
              <a:rPr lang="en-US" sz="2000" dirty="0"/>
              <a:t>Query-driven visualization using </a:t>
            </a:r>
            <a:r>
              <a:rPr lang="en-US" sz="2000" dirty="0" err="1"/>
              <a:t>VisIt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876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H5Part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480696" y="1684077"/>
            <a:ext cx="5399465" cy="4465771"/>
          </a:xfrm>
        </p:spPr>
        <p:txBody>
          <a:bodyPr/>
          <a:lstStyle/>
          <a:p>
            <a:pPr marL="454025" indent="-407988">
              <a:buFont typeface="Wingdings" charset="2"/>
              <a:buChar char="²"/>
            </a:pPr>
            <a:r>
              <a:rPr lang="en-US" dirty="0" smtClean="0"/>
              <a:t>A simple API on top of HDF5 to read</a:t>
            </a:r>
            <a:r>
              <a:rPr lang="en-US" dirty="0"/>
              <a:t>/write data to the HDF5 file </a:t>
            </a:r>
            <a:r>
              <a:rPr lang="en-US" dirty="0" smtClean="0"/>
              <a:t>format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Portable high performance parallel data interface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Building blocks of H5Part</a:t>
            </a:r>
          </a:p>
          <a:p>
            <a:pPr marL="1048385" lvl="2" indent="-407988">
              <a:buFont typeface="Wingdings" charset="2"/>
              <a:buChar char="ü"/>
            </a:pPr>
            <a:r>
              <a:rPr lang="en-US" dirty="0" smtClean="0"/>
              <a:t>Particles</a:t>
            </a:r>
          </a:p>
          <a:p>
            <a:pPr marL="1048385" lvl="2" indent="-407988">
              <a:buFont typeface="Wingdings" charset="2"/>
              <a:buChar char="ü"/>
            </a:pPr>
            <a:r>
              <a:rPr lang="en-US" dirty="0" smtClean="0"/>
              <a:t>Block structured data (H5Block and H5MultiBlock)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One file for all data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Plugins available for visualization tools (</a:t>
            </a:r>
            <a:r>
              <a:rPr lang="en-US" dirty="0" err="1" smtClean="0"/>
              <a:t>VisIt</a:t>
            </a:r>
            <a:r>
              <a:rPr lang="en-US" dirty="0" smtClean="0"/>
              <a:t> and </a:t>
            </a:r>
            <a:r>
              <a:rPr lang="en-US" dirty="0" err="1" smtClean="0"/>
              <a:t>ParaView</a:t>
            </a:r>
            <a:r>
              <a:rPr lang="en-US" dirty="0" smtClean="0"/>
              <a:t>)</a:t>
            </a:r>
          </a:p>
        </p:txBody>
      </p:sp>
      <p:pic>
        <p:nvPicPr>
          <p:cNvPr id="4" name="Picture 3" descr="h5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240" y="1684077"/>
            <a:ext cx="3220760" cy="41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1909"/>
            <a:ext cx="8229601" cy="915005"/>
          </a:xfrm>
        </p:spPr>
        <p:txBody>
          <a:bodyPr/>
          <a:lstStyle/>
          <a:p>
            <a:r>
              <a:rPr lang="en-US" dirty="0" smtClean="0"/>
              <a:t>Data Analysis: Indexing and Querying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480696" y="1376913"/>
            <a:ext cx="8206104" cy="4983551"/>
          </a:xfrm>
        </p:spPr>
        <p:txBody>
          <a:bodyPr>
            <a:normAutofit lnSpcReduction="10000"/>
          </a:bodyPr>
          <a:lstStyle/>
          <a:p>
            <a:pPr marL="454025" indent="-407988">
              <a:buFont typeface="Wingdings" charset="2"/>
              <a:buChar char="²"/>
            </a:pPr>
            <a:r>
              <a:rPr lang="en-US" dirty="0" smtClean="0"/>
              <a:t>Most data analysis tasks are performed on a subset of a dataset instead of the whole dataset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Need a fast indexing for real-time analysis</a:t>
            </a:r>
          </a:p>
          <a:p>
            <a:pPr marL="454025" indent="-407988">
              <a:buFont typeface="Wingdings" charset="2"/>
              <a:buChar char="²"/>
            </a:pPr>
            <a:r>
              <a:rPr lang="en-US" dirty="0" smtClean="0"/>
              <a:t>To find data quickly, database technology has SQL</a:t>
            </a:r>
          </a:p>
          <a:p>
            <a:pPr marL="454025" indent="-407988">
              <a:buFont typeface="Wingdings" charset="2"/>
              <a:buChar char="²"/>
            </a:pPr>
            <a:r>
              <a:rPr lang="en-US" b="1" u="sng" dirty="0" smtClean="0"/>
              <a:t>FastBit</a:t>
            </a:r>
            <a:r>
              <a:rPr lang="en-US" dirty="0" smtClean="0"/>
              <a:t> provides querying capability for fast scientific data access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Indexes and stores each column data separately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Generates compressed bitmap indexes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Search speeds are 10X-100X better than the best known bitmap indexing methods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Can search billion data values in a few seconds</a:t>
            </a:r>
          </a:p>
          <a:p>
            <a:pPr marL="774065" lvl="1" indent="-407988">
              <a:buFont typeface="Courier New"/>
              <a:buChar char="o"/>
            </a:pPr>
            <a:r>
              <a:rPr lang="en-US" dirty="0" smtClean="0"/>
              <a:t>Size</a:t>
            </a:r>
            <a:r>
              <a:rPr lang="en-US" dirty="0"/>
              <a:t>: On average about 1/3 of data volume compared to 3-4 times in common indexes (e.g. B-trees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338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8552</TotalTime>
  <Words>1792</Words>
  <Application>Microsoft Macintosh PowerPoint</Application>
  <PresentationFormat>On-screen Show (4:3)</PresentationFormat>
  <Paragraphs>234</Paragraphs>
  <Slides>27</Slides>
  <Notes>24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Slipstream</vt:lpstr>
      <vt:lpstr>Parallel Data Storage, Analysis, and Visualization of a Trillion Particles</vt:lpstr>
      <vt:lpstr>Data Explosion in High Performance Computing</vt:lpstr>
      <vt:lpstr>Vector Particle-in-Cell (VPIC) Simulation</vt:lpstr>
      <vt:lpstr>Trillion Particle Simulation</vt:lpstr>
      <vt:lpstr>Data Challenges</vt:lpstr>
      <vt:lpstr>Science Questions</vt:lpstr>
      <vt:lpstr>Our Tools and Techniques</vt:lpstr>
      <vt:lpstr>H5Part</vt:lpstr>
      <vt:lpstr>Data Analysis: Indexing and Querying</vt:lpstr>
      <vt:lpstr>Hybrid Parallel FastQuery</vt:lpstr>
      <vt:lpstr>Visualization Challenge</vt:lpstr>
      <vt:lpstr>Query-driven Visualization</vt:lpstr>
      <vt:lpstr>System Configuration</vt:lpstr>
      <vt:lpstr>VPIC Trillion Particle Simulation setup</vt:lpstr>
      <vt:lpstr>VPICBench: A Skeleton of VPIC Particle I/O</vt:lpstr>
      <vt:lpstr>Performance of Writing Trillion Particles</vt:lpstr>
      <vt:lpstr>Writing Trillion Particles – File per Process</vt:lpstr>
      <vt:lpstr>Performance of Indexing with Hybrid FastQuery</vt:lpstr>
      <vt:lpstr>Performance of Querying with Hybrid FastQuery</vt:lpstr>
      <vt:lpstr>Science question  Are the highly energetic particles preferentially accelerated along the magnetic field? </vt:lpstr>
      <vt:lpstr>Science question  Are the highly energetic particles preferentially accelerated along the magnetic field? </vt:lpstr>
      <vt:lpstr>Science question  Are the highly energetic particles preferentially accelerated along the magnetic field?</vt:lpstr>
      <vt:lpstr>Science question  What is the spatial distribution of highly energetic particles? </vt:lpstr>
      <vt:lpstr>Science question  What are the properties of particles near the reconnection hot-spot?</vt:lpstr>
      <vt:lpstr>Conclusions</vt:lpstr>
      <vt:lpstr>Thanks!</vt:lpstr>
      <vt:lpstr>PowerPoint Presentation</vt:lpstr>
    </vt:vector>
  </TitlesOfParts>
  <Company>Lawrence Berkeley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I/O, Analysis, and Visualization of a Trillion Particle Simulation</dc:title>
  <dc:creator>Suren Byna</dc:creator>
  <cp:lastModifiedBy>Suren Byna</cp:lastModifiedBy>
  <cp:revision>190</cp:revision>
  <dcterms:created xsi:type="dcterms:W3CDTF">2012-08-08T16:17:18Z</dcterms:created>
  <dcterms:modified xsi:type="dcterms:W3CDTF">2012-09-17T22:37:18Z</dcterms:modified>
</cp:coreProperties>
</file>